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8" r:id="rId2"/>
    <p:sldId id="282" r:id="rId3"/>
    <p:sldId id="283" r:id="rId4"/>
    <p:sldId id="284" r:id="rId5"/>
    <p:sldId id="257" r:id="rId6"/>
    <p:sldId id="285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9" r:id="rId17"/>
    <p:sldId id="30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904406"/>
    <a:srgbClr val="4320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2" autoAdjust="0"/>
    <p:restoredTop sz="94660"/>
  </p:normalViewPr>
  <p:slideViewPr>
    <p:cSldViewPr>
      <p:cViewPr varScale="1">
        <p:scale>
          <a:sx n="81" d="100"/>
          <a:sy n="81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BC365-61E6-4CDF-9F69-2ECA5B9D2939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8A1E7-F6C1-46DF-B0BB-9F08AA2F7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images/1012566_2566_401.jp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pic>
        <p:nvPicPr>
          <p:cNvPr id="17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3216623" y="2336105"/>
            <a:ext cx="766538" cy="2232248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0" y="0"/>
            <a:ext cx="2483768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7" descr="Союз нерушим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1951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Пользователь\Desktop\simvoly_svjatyni_i_nagrady_rossijjskojj_derzhavy_chast_2.cover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694607"/>
            <a:ext cx="2232248" cy="3163393"/>
          </a:xfrm>
          <a:prstGeom prst="rect">
            <a:avLst/>
          </a:prstGeom>
          <a:noFill/>
        </p:spPr>
      </p:pic>
      <p:pic>
        <p:nvPicPr>
          <p:cNvPr id="11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948371" y="2300101"/>
            <a:ext cx="766538" cy="2304256"/>
          </a:xfrm>
          <a:prstGeom prst="rect">
            <a:avLst/>
          </a:prstGeom>
          <a:noFill/>
        </p:spPr>
      </p:pic>
      <p:pic>
        <p:nvPicPr>
          <p:cNvPr id="14" name="Picture 3" descr="C:\Users\Пользователь\Desktop\img6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393" y="3717032"/>
            <a:ext cx="2218860" cy="2952328"/>
          </a:xfrm>
          <a:prstGeom prst="rect">
            <a:avLst/>
          </a:prstGeom>
          <a:noFill/>
        </p:spPr>
      </p:pic>
      <p:pic>
        <p:nvPicPr>
          <p:cNvPr id="18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5448871" y="2336105"/>
            <a:ext cx="766538" cy="2232248"/>
          </a:xfrm>
          <a:prstGeom prst="rect">
            <a:avLst/>
          </a:prstGeom>
          <a:noFill/>
        </p:spPr>
      </p:pic>
      <p:pic>
        <p:nvPicPr>
          <p:cNvPr id="15" name="Picture 3" descr="C:\Users\Пользователь\Desktop\268614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705819"/>
            <a:ext cx="2232248" cy="3152181"/>
          </a:xfrm>
          <a:prstGeom prst="rect">
            <a:avLst/>
          </a:prstGeom>
          <a:noFill/>
        </p:spPr>
      </p:pic>
      <p:pic>
        <p:nvPicPr>
          <p:cNvPr id="19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7662863" y="2354361"/>
            <a:ext cx="766538" cy="2195736"/>
          </a:xfrm>
          <a:prstGeom prst="rect">
            <a:avLst/>
          </a:prstGeom>
          <a:noFill/>
        </p:spPr>
      </p:pic>
      <p:pic>
        <p:nvPicPr>
          <p:cNvPr id="16" name="Picture 2" descr="C:\Users\Пользователь\Desktop\oth-005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717032"/>
            <a:ext cx="1979712" cy="314096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699792" y="908720"/>
            <a:ext cx="64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Impact" pitchFamily="34" charset="0"/>
              </a:rPr>
              <a:t>Тебе, моя Россия, хвалебные гимны пою!</a:t>
            </a:r>
            <a:endParaRPr lang="ru-RU" sz="44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Пользователь\Desktop\4a23de09ed4d1390334704736c6e1ca5-1080x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95727" cy="51848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445224"/>
            <a:ext cx="8640960" cy="110799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Казалось, что гимн навсегда останется с нашей страной, но пришел роковой </a:t>
            </a: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1917 год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</a:rPr>
              <a:t>Николай </a:t>
            </a:r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отрекся от престола, что сделало бессмысленным прославление его особы «народной песней». «Боже, Царя храни!», </a:t>
            </a: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величественный символ процветающей Российской Империи, распоряжением временного правительства был упразднен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. </a:t>
            </a:r>
            <a:endParaRPr lang="ru-RU" sz="1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1027" name="Picture 3" descr="C:\Users\Пользователь\Desktop\portfolio_75248896e6.jpg"/>
          <p:cNvPicPr>
            <a:picLocks noChangeAspect="1" noChangeArrowheads="1"/>
          </p:cNvPicPr>
          <p:nvPr/>
        </p:nvPicPr>
        <p:blipFill>
          <a:blip r:embed="rId3" cstate="print"/>
          <a:srcRect t="6001" b="4655"/>
          <a:stretch>
            <a:fillRect/>
          </a:stretch>
        </p:blipFill>
        <p:spPr bwMode="auto">
          <a:xfrm>
            <a:off x="655638" y="188640"/>
            <a:ext cx="1789356" cy="2907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6" descr="Marseillaisenofr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5" y="404664"/>
            <a:ext cx="4087737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 descr="i?id=64108823&amp;tov=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81074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?id=40163134&amp;tov=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1800200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2564904"/>
            <a:ext cx="187220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Book Antiqua" pitchFamily="18" charset="0"/>
              </a:rPr>
              <a:t>Руже</a:t>
            </a:r>
            <a:r>
              <a:rPr lang="ru-RU" b="1" dirty="0" smtClean="0">
                <a:latin typeface="Book Antiqua" pitchFamily="18" charset="0"/>
              </a:rPr>
              <a:t> де Лиль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«Марсельезы»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517232"/>
            <a:ext cx="19442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Пётр Лавров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«Рабочей марсельезы»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3645024"/>
            <a:ext cx="4104456" cy="2761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6804248" y="476672"/>
            <a:ext cx="194421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«Марсельезу» </a:t>
            </a:r>
            <a:r>
              <a:rPr lang="ru-RU" dirty="0" smtClean="0">
                <a:latin typeface="Book Antiqua" pitchFamily="18" charset="0"/>
              </a:rPr>
              <a:t>распевали декабристы, революционное студенчество, однако она была доступна лишь знающим французский язык.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3789040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 Antiqua" pitchFamily="18" charset="0"/>
              </a:rPr>
              <a:t>Рабочая марсельеза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«Отречёмся от старого мира!» 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Гимн 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1917 года</a:t>
            </a:r>
            <a:endParaRPr lang="ru-RU" sz="2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5" descr="i?id=5591974&amp;tov=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517" y="188641"/>
            <a:ext cx="99736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?id=146427802&amp;tov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8640"/>
            <a:ext cx="95839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700808"/>
            <a:ext cx="226774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Book Antiqua" pitchFamily="18" charset="0"/>
              </a:rPr>
              <a:t>Эжен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Потье</a:t>
            </a:r>
            <a:r>
              <a:rPr lang="ru-RU" b="1" dirty="0" smtClean="0">
                <a:latin typeface="Book Antiqua" pitchFamily="18" charset="0"/>
              </a:rPr>
              <a:t>,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Пьер  </a:t>
            </a:r>
            <a:r>
              <a:rPr lang="ru-RU" b="1" dirty="0" err="1" smtClean="0">
                <a:latin typeface="Book Antiqua" pitchFamily="18" charset="0"/>
              </a:rPr>
              <a:t>Дегейтер</a:t>
            </a:r>
            <a:r>
              <a:rPr lang="ru-RU" b="1" dirty="0" smtClean="0">
                <a:latin typeface="Book Antiqua" pitchFamily="18" charset="0"/>
              </a:rPr>
              <a:t> -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авторы</a:t>
            </a:r>
          </a:p>
          <a:p>
            <a:pPr algn="ctr"/>
            <a:r>
              <a:rPr lang="ru-RU" sz="1600" b="1" dirty="0" smtClean="0">
                <a:latin typeface="Book Antiqua" pitchFamily="18" charset="0"/>
              </a:rPr>
              <a:t>«Интернационала»</a:t>
            </a:r>
            <a:endParaRPr lang="ru-RU" sz="1600" b="1" dirty="0">
              <a:latin typeface="Book Antiqua" pitchFamily="18" charset="0"/>
            </a:endParaRPr>
          </a:p>
        </p:txBody>
      </p:sp>
      <p:pic>
        <p:nvPicPr>
          <p:cNvPr id="7" name="Picture 11" descr="i?id=147903023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11544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157192"/>
            <a:ext cx="233975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Аркадий </a:t>
            </a:r>
            <a:r>
              <a:rPr lang="ru-RU" b="1" dirty="0" err="1" smtClean="0">
                <a:latin typeface="Book Antiqua" pitchFamily="18" charset="0"/>
              </a:rPr>
              <a:t>Коц</a:t>
            </a:r>
            <a:endParaRPr lang="ru-RU" b="1" dirty="0" smtClean="0">
              <a:latin typeface="Book Antiqua" pitchFamily="18" charset="0"/>
            </a:endParaRP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русского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перевода «Интернационала»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55776" y="2569259"/>
            <a:ext cx="619268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онкурировали в России до  созыва в январе 1918 года Учредительного собрания.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Датой официального утверждения «Интернационала» как нового гимна, считается 10 января 1918 года, он был исполнен на открытии высшего законодательного органа нового политического режима – Всероссийского съезда советов. С этого времени, как гимн пролетарского государства, «Интернационал» существовал до 1943 года, став гимном Советского Союза.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1943 году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«Интернационал» стал только партийным гимном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партии большевиков, затем -  КПСС.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0" name="Picture 5" descr="Герб временного правительств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259632" y="3501008"/>
            <a:ext cx="1047741" cy="15121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404664"/>
            <a:ext cx="2966851" cy="21602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5724128" y="83671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«Марсельеза»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«Интернационал»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«Шла Великая Отечественная война, и как гимн СССР «Интернационал» уже не соответствовал ситуации, сложившейся в стране и в мире.</a:t>
            </a:r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" name="i-main-pic" descr="Картинка 29 из 270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0162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Администратор\Desktop\Og10_058_Page_1_Image_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555776" y="404665"/>
            <a:ext cx="3398404" cy="2520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555776" y="3212976"/>
            <a:ext cx="60486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условиях секретности в 1942 году был объявлен конкурс на создание нового гимна. За этим пристально следил И.В. Сталин.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Два военных корреспондента – капитан Сергей Владимирович Михалков и майор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Габриэль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Аркадьевич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Уреклян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, писавший под псевдонимом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Эль-Регистан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» в 1943 году стали победителями конкурса.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ночь на 1 января 1944 года гимн СССР впервые прозвучал по радио.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2050" name="Picture 2" descr="C:\Users\Пользователь\Desktop\00bd5cbaa58b10355dfe3341b2da994ce63f04d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04665"/>
            <a:ext cx="209025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С 1 сентября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1977 года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было введено повсеместное исполнение гимна Советского Союза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с новыми словами.</a:t>
            </a: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Picture 6" descr="Портрет Брежн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8526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flipH="1">
            <a:off x="323524" y="2780928"/>
            <a:ext cx="18002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Л.И.Брежнев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47106" name="Picture 2" descr="C:\Users\Пользователь\Desktop\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48681"/>
            <a:ext cx="612068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pic>
        <p:nvPicPr>
          <p:cNvPr id="48131" name="Picture 3" descr="C:\Users\Пользователь\Desktop\DK98RsXW0AAjPW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5798" y="404664"/>
            <a:ext cx="3400378" cy="19127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1902572" cy="309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251519" y="3356992"/>
            <a:ext cx="18002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Б.Н.Ельцин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3789040"/>
            <a:ext cx="226774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Распад Советского Союза в 1991 г., кардинальные политические изменения и новые идейные ориентиры в жизни России потребовали новой государственной символики.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483768" y="2404046"/>
            <a:ext cx="612068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конце 1993 г. указом президента Б.Н.Ельцина  в качестве гимна Российской Федерации была утверждена мелодия «Патриотической песни» М.И.Глинки.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«Патриотическая песня»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как гимн России существовала без слов более десяти лет. Она была быстро принята международным сообществом, как гимн. В самой же России единодушия не было. Одни были недовольны отсутствием слов, другие требовали возвращения старого гимна, третьи настаивали на   новом, созданном современными композиторами и поэтами гимне.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8" name="Picture 10" descr="Глинка"/>
          <p:cNvPicPr>
            <a:picLocks noChangeAspect="1" noChangeArrowheads="1"/>
          </p:cNvPicPr>
          <p:nvPr/>
        </p:nvPicPr>
        <p:blipFill>
          <a:blip r:embed="rId5" cstate="print">
            <a:lum bright="-6000"/>
          </a:blip>
          <a:srcRect/>
          <a:stretch>
            <a:fillRect/>
          </a:stretch>
        </p:blipFill>
        <p:spPr bwMode="auto">
          <a:xfrm>
            <a:off x="6804248" y="404664"/>
            <a:ext cx="1571270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3419872" y="548680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Распад СССР</a:t>
            </a:r>
            <a:endParaRPr lang="ru-RU" sz="20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0180" name="Picture 4" descr="C:\Users\Пользователь\Desktop\hype-ru-putin-1519722304-10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8227" cy="136815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1916832"/>
            <a:ext cx="2213992" cy="5160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Современный Государственный гимн России был утвержден Указом Президента России Владимиром Владимировичем Путиным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30 декабря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2000 года. Российский народ услышал его впервые в ночь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на 1 января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нового 2001 года. Накануне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нового XXI века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у России появился новый гимн.</a:t>
            </a:r>
            <a:b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ru-RU" sz="1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12" name="Picture 2" descr="C:\Users\Пользователь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32656"/>
            <a:ext cx="6048672" cy="453650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483768" y="5013176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В словах гимна отражаются могущество и величие нашей Родины, ее необъятные просторы, богатая история. Эти стихи объединяют людей всех национальностей, всех, кто любит свою страну, гордится ею и желает ей процветания.</a:t>
            </a:r>
            <a:endParaRPr lang="ru-RU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59127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Picture 3" descr="C:\Users\Пользователь\Desktop\65e4c74b2ffb31b4a7973aa0e1fdd5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58100" cy="170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Пользователь\Desktop\59d615cd85600a5c5c64b844.jpg"/>
          <p:cNvPicPr>
            <a:picLocks noChangeAspect="1" noChangeArrowheads="1"/>
          </p:cNvPicPr>
          <p:nvPr/>
        </p:nvPicPr>
        <p:blipFill>
          <a:blip r:embed="rId4" cstate="print"/>
          <a:srcRect l="1772" t="5112" r="4293"/>
          <a:stretch>
            <a:fillRect/>
          </a:stretch>
        </p:blipFill>
        <p:spPr bwMode="auto">
          <a:xfrm>
            <a:off x="2771800" y="332656"/>
            <a:ext cx="2364633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771800" y="3789040"/>
            <a:ext cx="604867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уховный облик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А. Александрова нашел своё воплощение в гимне.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Мелодия «Союза нерушимого» непосредственно напоминает интонации церковного песнопения.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уховная составляющая в сочетании с русским национальным характером гимна А. Александрова, по-видимому, и явилась той скрытой причиной, по которой он получил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«второе дыхание»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после развала СССР и десятилетнего перерыва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916833"/>
            <a:ext cx="2555776" cy="469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Мало кто знает,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что происходил А.Александров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из семьи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ерковных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служителей и с детства приобщился к церковной музыке. </a:t>
            </a:r>
            <a:endParaRPr lang="ru-RU" sz="1600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революционном 1905 году он стал регентом архиерейского хора в Твери. Именно Александров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был последним регентом церковного хора Храма Христа Спасителя в Москве до тех пор, пока храм не закрыли.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404664"/>
            <a:ext cx="36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Александров был известным человеком: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композитор и дирижер, - профессор Московской консерватории,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руководитель ансамбля песни и пляски Красной Армии,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народный артист СССР, </a:t>
            </a:r>
          </a:p>
          <a:p>
            <a:r>
              <a:rPr lang="ru-RU" b="1" dirty="0" smtClean="0">
                <a:latin typeface="Book Antiqua" pitchFamily="18" charset="0"/>
              </a:rPr>
              <a:t>- лауреат Сталинской премии, </a:t>
            </a:r>
          </a:p>
          <a:p>
            <a:r>
              <a:rPr lang="ru-RU" b="1" dirty="0" smtClean="0">
                <a:latin typeface="Book Antiqua" pitchFamily="18" charset="0"/>
              </a:rPr>
              <a:t>- автор песни «Священная война»…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3080" name="Picture 8" descr="C:\Users\Пользователь\Desktop\0_12d699_2913f9fc_or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132856"/>
            <a:ext cx="2376264" cy="1581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2" descr="C:\Users\Пользователь\Desktop\111111\7aspx7ongo6vc7ax3t4a1pzgh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84" y="1772816"/>
            <a:ext cx="1825043" cy="220549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angelssingin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419" y="260648"/>
            <a:ext cx="2041525" cy="1296144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55776" y="378287"/>
            <a:ext cx="619268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Гимн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(от греч.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hymnos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– торжественная песнь в честь божества) – хвалебная песнь, музыкальное произведение торжественного характера.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411760" y="1844824"/>
            <a:ext cx="62646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91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Согласно свято-отеческому учению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, гимны  возвышенны и торжественны, происходят от славословия ангелов небесных.</a:t>
            </a:r>
            <a:r>
              <a:rPr lang="ru-RU" sz="20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191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псалмах сосредоточено все человеческое, в гимнах же нет ничего человеческого…, Они более божественны. Силы небесные воспевают гимны…»  </a:t>
            </a:r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Святой Иоанн Златоуст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4509120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В современном понимании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государственный гимн, как герб и флаг, является высшим символом государственности.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10" name="Picture 2" descr="C:\Users\Пользователь\Desktop\1v5_enlg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01449"/>
            <a:ext cx="1800200" cy="2395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8914" name="Picture 2" descr="C:\Users\Пользователь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99" y="188640"/>
            <a:ext cx="2208245" cy="16561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483768" y="404664"/>
            <a:ext cx="633670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Есть мнение, что первым гимном на Руси был </a:t>
            </a: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боевой клич «За Русь!»</a:t>
            </a:r>
            <a:endParaRPr lang="ru-RU" sz="2000" dirty="0" smtClean="0">
              <a:latin typeface="Book Antiqua" pitchFamily="18" charset="0"/>
            </a:endParaRPr>
          </a:p>
          <a:p>
            <a:pPr algn="just"/>
            <a:r>
              <a:rPr lang="ru-RU" sz="2000" dirty="0" smtClean="0">
                <a:latin typeface="Book Antiqua" pitchFamily="18" charset="0"/>
              </a:rPr>
              <a:t>В Киевской Руси ещё до принятия христианства существовала традиция исполнения славословий в адрес князя и его доблестной дружины по случаю смотра войска, выступления в поход, возвращения с победой. </a:t>
            </a:r>
          </a:p>
          <a:p>
            <a:pPr algn="just"/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</a:rPr>
              <a:t>В «Слове о полку Игореве» читаем: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Здрав будь, князь, 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и вся дружина здрава!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Слава князьям и дружине слава!</a:t>
            </a:r>
            <a:endParaRPr lang="ru-RU" sz="28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8915" name="Picture 3" descr="C:\Users\Пользователь\Desktop\Yarosla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5" y="1916831"/>
            <a:ext cx="2195739" cy="1152129"/>
          </a:xfrm>
          <a:prstGeom prst="rect">
            <a:avLst/>
          </a:prstGeom>
          <a:noFill/>
        </p:spPr>
      </p:pic>
      <p:pic>
        <p:nvPicPr>
          <p:cNvPr id="38916" name="Picture 4" descr="C:\Users\Пользователь\Desktop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6404" y="3140968"/>
            <a:ext cx="2131340" cy="1296144"/>
          </a:xfrm>
          <a:prstGeom prst="rect">
            <a:avLst/>
          </a:prstGeom>
          <a:noFill/>
        </p:spPr>
      </p:pic>
      <p:pic>
        <p:nvPicPr>
          <p:cNvPr id="38917" name="Picture 5" descr="C:\Users\Пользователь\Desktop\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442" y="4505764"/>
            <a:ext cx="2987822" cy="21635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635896" y="4509120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Славословили в Киевской Руси и князя Владимира. На это указывает поэма «Руслан и Людмила» А.С.Пушкина – прекрасного знатока русской старины, а также одноименная опера М.И.Глинки.</a:t>
            </a:r>
          </a:p>
          <a:p>
            <a:pPr algn="just"/>
            <a:endParaRPr lang="ru-RU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32656"/>
            <a:ext cx="61206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В период создания единого русского государства </a:t>
            </a:r>
            <a:r>
              <a:rPr lang="ru-RU" sz="2000" dirty="0" smtClean="0">
                <a:latin typeface="Book Antiqua" pitchFamily="18" charset="0"/>
              </a:rPr>
              <a:t>великий московский князь Иван </a:t>
            </a:r>
            <a:r>
              <a:rPr lang="en-US" sz="2000" dirty="0" smtClean="0">
                <a:latin typeface="Book Antiqua" pitchFamily="18" charset="0"/>
              </a:rPr>
              <a:t>III</a:t>
            </a:r>
            <a:r>
              <a:rPr lang="ru-RU" sz="2000" dirty="0" smtClean="0">
                <a:latin typeface="Book Antiqua" pitchFamily="18" charset="0"/>
              </a:rPr>
              <a:t> Васильевич в 1479 году (год освящения Успенского собора в Кремле) создал профессиональный хор «государевых певчих дьяков».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Этот хор исполнял духовные песнопения </a:t>
            </a:r>
            <a:r>
              <a:rPr lang="ru-RU" sz="2000" dirty="0" err="1" smtClean="0">
                <a:latin typeface="Book Antiqua" pitchFamily="18" charset="0"/>
              </a:rPr>
              <a:t>гимнического</a:t>
            </a:r>
            <a:r>
              <a:rPr lang="ru-RU" sz="2000" dirty="0" smtClean="0">
                <a:latin typeface="Book Antiqua" pitchFamily="18" charset="0"/>
              </a:rPr>
              <a:t> характера во время церковных праздников, царских величаний и других событий общегосударственной важности.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9939" name="Picture 3" descr="C:\Users\Пользователь\Desktop\4503599641219850_ea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9492"/>
            <a:ext cx="2001754" cy="1501316"/>
          </a:xfrm>
          <a:prstGeom prst="rect">
            <a:avLst/>
          </a:prstGeom>
          <a:noFill/>
        </p:spPr>
      </p:pic>
      <p:pic>
        <p:nvPicPr>
          <p:cNvPr id="39940" name="Picture 4" descr="C:\Users\Пользователь\Desktop\25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2021475" cy="1584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99792" y="3501008"/>
            <a:ext cx="60486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Русские гимны Х</a:t>
            </a:r>
            <a:r>
              <a:rPr lang="en-US" sz="2000" b="1" dirty="0" smtClean="0">
                <a:solidFill>
                  <a:srgbClr val="C00000"/>
                </a:solidFill>
                <a:latin typeface="Book Antiqua" pitchFamily="18" charset="0"/>
              </a:rPr>
              <a:t>VII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– Х</a:t>
            </a:r>
            <a:r>
              <a:rPr lang="en-US" sz="2000" b="1" dirty="0" smtClean="0">
                <a:solidFill>
                  <a:srgbClr val="C00000"/>
                </a:solidFill>
                <a:latin typeface="Book Antiqua" pitchFamily="18" charset="0"/>
              </a:rPr>
              <a:t>I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Х вв.</a:t>
            </a:r>
            <a:r>
              <a:rPr lang="ru-RU" sz="2000" dirty="0" smtClean="0">
                <a:latin typeface="Book Antiqua" pitchFamily="18" charset="0"/>
              </a:rPr>
              <a:t>, будучи производными от духовных песен, во многом сохранили в себе их свойства. Но, всё-таки, это были уже гимны двойного назначения: духовные и светские одновременно.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В течение всего 18 века в России часто пели гимн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«Тебе, Бога, хвалим!» Амвросия Медиоланского. </a:t>
            </a:r>
            <a:r>
              <a:rPr lang="ru-RU" sz="2000" dirty="0" smtClean="0">
                <a:latin typeface="Book Antiqua" pitchFamily="18" charset="0"/>
              </a:rPr>
              <a:t>Его пел и плакал вместе с соборными певчими Петр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после окончания Северной войны. 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9943" name="Picture 7" descr="C:\Users\Пользователь\Desktop\amvrosiy_mediolanskiy-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870" y="3501008"/>
            <a:ext cx="2552922" cy="326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51520" y="2924944"/>
            <a:ext cx="187220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Book Antiqua" pitchFamily="18" charset="0"/>
              </a:rPr>
              <a:t>Пётр </a:t>
            </a:r>
            <a:r>
              <a:rPr lang="en-US" altLang="ru-RU" sz="2400" b="1" dirty="0">
                <a:latin typeface="Book Antiqua" pitchFamily="18" charset="0"/>
              </a:rPr>
              <a:t>I</a:t>
            </a:r>
            <a:endParaRPr lang="ru-RU" altLang="ru-RU" sz="2400" b="1" dirty="0">
              <a:latin typeface="Book Antiqua" pitchFamily="18" charset="0"/>
            </a:endParaRPr>
          </a:p>
          <a:p>
            <a:pPr algn="ctr"/>
            <a:r>
              <a:rPr lang="ru-RU" altLang="ru-RU" sz="2400" b="1" dirty="0">
                <a:latin typeface="Book Antiqua" pitchFamily="18" charset="0"/>
              </a:rPr>
              <a:t>1682-1725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2411760" y="332656"/>
            <a:ext cx="612132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000" b="1" dirty="0">
                <a:latin typeface="Book Antiqua" pitchFamily="18" charset="0"/>
              </a:rPr>
              <a:t>С Указом от 11 ноября 1721 года, согласно которому Пётр I принял на себя титул "Императора и Самодержца Всероссийского",  Россия стала Империей, возникают предпосылки для создания российского Государственного Гимна. Одно из популярных произведений,   которое стало восприниматься, как своеобразный музыкальный символ могущества России </a:t>
            </a:r>
            <a:r>
              <a:rPr lang="ru-RU" altLang="ru-RU" sz="2000" b="1" dirty="0" smtClean="0">
                <a:latin typeface="Book Antiqua" pitchFamily="18" charset="0"/>
              </a:rPr>
              <a:t>- это</a:t>
            </a:r>
            <a:r>
              <a:rPr lang="ru-RU" altLang="ru-RU" sz="2000" b="1" dirty="0">
                <a:latin typeface="Book Antiqua" pitchFamily="18" charset="0"/>
              </a:rPr>
              <a:t> марш Лейб-гвардии Преображенского </a:t>
            </a:r>
            <a:r>
              <a:rPr lang="ru-RU" altLang="ru-RU" sz="2000" b="1" dirty="0" smtClean="0">
                <a:latin typeface="Book Antiqua" pitchFamily="18" charset="0"/>
              </a:rPr>
              <a:t>полка, </a:t>
            </a:r>
            <a:r>
              <a:rPr lang="ru-RU" altLang="ru-RU" sz="2000" b="1" dirty="0">
                <a:latin typeface="Book Antiqua" pitchFamily="18" charset="0"/>
              </a:rPr>
              <a:t>созданный в </a:t>
            </a:r>
            <a:r>
              <a:rPr lang="ru-RU" altLang="ru-RU" sz="2000" b="1" dirty="0" smtClean="0">
                <a:latin typeface="Book Antiqua" pitchFamily="18" charset="0"/>
              </a:rPr>
              <a:t>20-е - 30-е </a:t>
            </a:r>
            <a:r>
              <a:rPr lang="ru-RU" altLang="ru-RU" sz="2000" b="1" dirty="0">
                <a:latin typeface="Book Antiqua" pitchFamily="18" charset="0"/>
              </a:rPr>
              <a:t>годы 18 века неизвестным автором. </a:t>
            </a:r>
            <a:endParaRPr lang="ru-RU" altLang="ru-RU" sz="2000" b="1" dirty="0" smtClean="0">
              <a:latin typeface="Book Antiqua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«Преображенский марш» </a:t>
            </a:r>
            <a:r>
              <a:rPr lang="ru-RU" altLang="ru-RU" sz="2000" b="1" dirty="0">
                <a:latin typeface="Book Antiqua" pitchFamily="18" charset="0"/>
              </a:rPr>
              <a:t>никогда не был Государственным Гимном России. Однако он почти постоянно исполнялся при выходах императоров, на парадах, во время официальных церемоний и приёмов иностранных послов. А к концу 19-го века он стал главным маршем Российской Империи. 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67744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 descr="C:\Users\Пользователь\Desktop\753822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33664"/>
            <a:ext cx="225360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1" descr=" Портрет императрицы Екатерины II. 1780. Неизвестный художник. Саратовский государственный художественный муз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39"/>
            <a:ext cx="1944216" cy="2333059"/>
          </a:xfrm>
          <a:prstGeom prst="rect">
            <a:avLst/>
          </a:prstGeom>
          <a:noFill/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 cstate="print"/>
          <a:srcRect l="12198" r="5465"/>
          <a:stretch>
            <a:fillRect/>
          </a:stretch>
        </p:blipFill>
        <p:spPr>
          <a:xfrm>
            <a:off x="179512" y="3501008"/>
            <a:ext cx="893289" cy="1224136"/>
          </a:xfrm>
          <a:prstGeom prst="rect">
            <a:avLst/>
          </a:prstGeom>
          <a:noFill/>
          <a:ln w="76200" cap="flat">
            <a:pattFill prst="pct60">
              <a:fgClr>
                <a:srgbClr val="EE0000"/>
              </a:fgClr>
              <a:bgClr>
                <a:srgbClr val="FFFFFF"/>
              </a:bgClr>
            </a:pattFill>
          </a:ln>
        </p:spPr>
      </p:pic>
      <p:pic>
        <p:nvPicPr>
          <p:cNvPr id="8" name="Picture 13" descr="thumbnailCAETKEM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259633" y="3501008"/>
            <a:ext cx="879632" cy="1224136"/>
          </a:xfrm>
          <a:prstGeom prst="rect">
            <a:avLst/>
          </a:prstGeom>
          <a:ln w="76200">
            <a:pattFill prst="pct60">
              <a:fgClr>
                <a:srgbClr val="FF0000"/>
              </a:fgClr>
              <a:bgClr>
                <a:srgbClr val="FFFFFF"/>
              </a:bgClr>
            </a:pattFill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79512" y="2636912"/>
            <a:ext cx="201622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 smtClean="0">
                <a:latin typeface="Book Antiqua" pitchFamily="18" charset="0"/>
              </a:rPr>
              <a:t>Екатерина </a:t>
            </a:r>
            <a:r>
              <a:rPr lang="en-US" altLang="ru-RU" sz="2000" b="1" dirty="0" smtClean="0">
                <a:latin typeface="Book Antiqua" pitchFamily="18" charset="0"/>
              </a:rPr>
              <a:t>I</a:t>
            </a:r>
            <a:r>
              <a:rPr lang="ru-RU" altLang="ru-RU" sz="2000" b="1" dirty="0" smtClean="0">
                <a:latin typeface="Book Antiqua" pitchFamily="18" charset="0"/>
              </a:rPr>
              <a:t>1 762-1796</a:t>
            </a:r>
            <a:endParaRPr lang="ru-RU" altLang="ru-RU" sz="2000" b="1" dirty="0">
              <a:latin typeface="Book Antiqua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83768" y="332656"/>
            <a:ext cx="6408711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«Гром победы раздавайся»</a:t>
            </a:r>
            <a:r>
              <a:rPr lang="ru-RU" altLang="ru-RU" sz="2400" dirty="0" smtClean="0">
                <a:latin typeface="Book Antiqua" pitchFamily="18" charset="0"/>
              </a:rPr>
              <a:t> </a:t>
            </a:r>
            <a:r>
              <a:rPr lang="ru-RU" altLang="ru-RU" sz="2000" dirty="0" smtClean="0">
                <a:latin typeface="Book Antiqua" pitchFamily="18" charset="0"/>
              </a:rPr>
              <a:t>был написан композитором </a:t>
            </a:r>
            <a:r>
              <a:rPr lang="ru-RU" altLang="ru-RU" sz="2000" dirty="0">
                <a:latin typeface="Book Antiqua" pitchFamily="18" charset="0"/>
              </a:rPr>
              <a:t>О. И. Козловским на стихи Г. Р. </a:t>
            </a:r>
            <a:r>
              <a:rPr lang="ru-RU" altLang="ru-RU" sz="2000" dirty="0" smtClean="0">
                <a:latin typeface="Book Antiqua" pitchFamily="18" charset="0"/>
              </a:rPr>
              <a:t>Державина. Впервые </a:t>
            </a:r>
            <a:r>
              <a:rPr lang="ru-RU" altLang="ru-RU" sz="2000" dirty="0">
                <a:latin typeface="Book Antiqua" pitchFamily="18" charset="0"/>
              </a:rPr>
              <a:t>он был исполнен в 1791 </a:t>
            </a:r>
            <a:r>
              <a:rPr lang="ru-RU" altLang="ru-RU" sz="2000" dirty="0" smtClean="0">
                <a:latin typeface="Book Antiqua" pitchFamily="18" charset="0"/>
              </a:rPr>
              <a:t>г. в </a:t>
            </a:r>
            <a:r>
              <a:rPr lang="ru-RU" sz="2000" dirty="0" smtClean="0">
                <a:latin typeface="Book Antiqua" pitchFamily="18" charset="0"/>
              </a:rPr>
              <a:t>день празднования взятия Измаила войсками А.В.Суворова. Хозяин дворца пригласил пять тысяч гостей. Первой была приглашена императрица Екатерина </a:t>
            </a:r>
            <a:r>
              <a:rPr lang="en-US" sz="2000" dirty="0" smtClean="0">
                <a:latin typeface="Book Antiqua" pitchFamily="18" charset="0"/>
              </a:rPr>
              <a:t>II</a:t>
            </a:r>
            <a:r>
              <a:rPr lang="ru-RU" sz="2000" dirty="0" smtClean="0">
                <a:latin typeface="Book Antiqua" pitchFamily="18" charset="0"/>
              </a:rPr>
              <a:t>. Так как музыка написана в стиле полонеза, то марш использовался и как танцевальная мелодия в русских аристократических кругах. Это был своего рода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«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дворянский гимн»</a:t>
            </a:r>
            <a:r>
              <a:rPr lang="ru-RU" sz="2000" b="1" dirty="0" smtClean="0">
                <a:latin typeface="Book Antiqua" pitchFamily="18" charset="0"/>
              </a:rPr>
              <a:t>.</a:t>
            </a:r>
            <a:r>
              <a:rPr lang="ru-RU" sz="2000" dirty="0" smtClean="0">
                <a:latin typeface="Book Antiqua" pitchFamily="18" charset="0"/>
              </a:rPr>
              <a:t> Эта мелодия, «мужественно-героическая, торжественная, волнующая до слез» звучала в России несколько десятилетий,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исполнялась и в войну 1812 года</a:t>
            </a:r>
            <a:r>
              <a:rPr lang="ru-RU" sz="2000" dirty="0" smtClean="0">
                <a:latin typeface="Book Antiqua" pitchFamily="18" charset="0"/>
              </a:rPr>
              <a:t>. </a:t>
            </a:r>
            <a:r>
              <a:rPr lang="ru-RU" altLang="ru-RU" sz="2000" dirty="0" smtClean="0">
                <a:latin typeface="Book Antiqua" pitchFamily="18" charset="0"/>
              </a:rPr>
              <a:t>Государственным </a:t>
            </a:r>
            <a:r>
              <a:rPr lang="ru-RU" altLang="ru-RU" sz="2000" dirty="0">
                <a:latin typeface="Book Antiqua" pitchFamily="18" charset="0"/>
              </a:rPr>
              <a:t>гимном </a:t>
            </a:r>
            <a:r>
              <a:rPr lang="ru-RU" altLang="ru-RU" sz="2000" dirty="0" smtClean="0">
                <a:latin typeface="Book Antiqua" pitchFamily="18" charset="0"/>
              </a:rPr>
              <a:t>«Гром победы» </a:t>
            </a:r>
            <a:r>
              <a:rPr lang="ru-RU" altLang="ru-RU" sz="2000" dirty="0">
                <a:latin typeface="Book Antiqua" pitchFamily="18" charset="0"/>
              </a:rPr>
              <a:t>не был, но </a:t>
            </a:r>
            <a:r>
              <a:rPr lang="ru-RU" altLang="ru-RU" sz="2000" dirty="0" smtClean="0">
                <a:latin typeface="Book Antiqua" pitchFamily="18" charset="0"/>
              </a:rPr>
              <a:t>его величественный </a:t>
            </a:r>
            <a:r>
              <a:rPr lang="ru-RU" altLang="ru-RU" sz="2000" dirty="0">
                <a:latin typeface="Book Antiqua" pitchFamily="18" charset="0"/>
              </a:rPr>
              <a:t>и помпезный </a:t>
            </a:r>
            <a:r>
              <a:rPr lang="ru-RU" altLang="ru-RU" sz="2000" dirty="0" smtClean="0">
                <a:latin typeface="Book Antiqua" pitchFamily="18" charset="0"/>
              </a:rPr>
              <a:t>характер так </a:t>
            </a:r>
            <a:r>
              <a:rPr lang="ru-RU" altLang="ru-RU" sz="2000" dirty="0">
                <a:latin typeface="Book Antiqua" pitchFamily="18" charset="0"/>
              </a:rPr>
              <a:t>хорошо соответствовал духу екатерининского времени, что </a:t>
            </a:r>
            <a:r>
              <a:rPr lang="ru-RU" altLang="ru-RU" sz="2000" dirty="0" smtClean="0">
                <a:latin typeface="Book Antiqua" pitchFamily="18" charset="0"/>
              </a:rPr>
              <a:t>он стал </a:t>
            </a:r>
            <a:r>
              <a:rPr lang="ru-RU" altLang="ru-RU" sz="2000" dirty="0">
                <a:latin typeface="Book Antiqua" pitchFamily="18" charset="0"/>
              </a:rPr>
              <a:t>самым ярким музыкальным символом России конца XVIII в. и нередко назывался современниками российским гимном.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4941168"/>
            <a:ext cx="208823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О.И.Козловский Г.Р.Державин – </a:t>
            </a:r>
          </a:p>
          <a:p>
            <a:r>
              <a:rPr lang="ru-RU" dirty="0" smtClean="0">
                <a:latin typeface="Book Antiqua" pitchFamily="18" charset="0"/>
              </a:rPr>
              <a:t>авторы марша </a:t>
            </a:r>
          </a:p>
          <a:p>
            <a:r>
              <a:rPr lang="ru-RU" dirty="0" smtClean="0">
                <a:latin typeface="Book Antiqua" pitchFamily="18" charset="0"/>
              </a:rPr>
              <a:t>«Гром победы </a:t>
            </a:r>
          </a:p>
          <a:p>
            <a:r>
              <a:rPr lang="ru-RU" dirty="0" smtClean="0">
                <a:latin typeface="Book Antiqua" pitchFamily="18" charset="0"/>
              </a:rPr>
              <a:t>раздавайся»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941168"/>
            <a:ext cx="208823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О.И.Козловский Г.Р.Державин –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авторы марша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«Гром победы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раздавайся»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09289"/>
            <a:ext cx="2012694" cy="223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thumbnailCA6DCQT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1100921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2420889"/>
            <a:ext cx="2016224" cy="7848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>
                <a:latin typeface="Book Antiqua" pitchFamily="18" charset="0"/>
              </a:rPr>
              <a:t>Павел  </a:t>
            </a:r>
            <a:r>
              <a:rPr lang="en-US" altLang="ru-RU" b="1" dirty="0" smtClean="0">
                <a:latin typeface="Book Antiqua" pitchFamily="18" charset="0"/>
              </a:rPr>
              <a:t>I</a:t>
            </a:r>
            <a:r>
              <a:rPr lang="ru-RU" altLang="ru-RU" b="1" dirty="0" smtClean="0">
                <a:latin typeface="Book Antiqua" pitchFamily="18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altLang="ru-RU" b="1" dirty="0" smtClean="0">
                <a:latin typeface="Book Antiqua" pitchFamily="18" charset="0"/>
              </a:rPr>
              <a:t>1796-1801</a:t>
            </a:r>
            <a:endParaRPr lang="ru-RU" altLang="ru-RU" b="1" dirty="0"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60648"/>
            <a:ext cx="62646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Национальный «духовный гимн»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С воцарением на престол императора Павла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полонез «Гром победы» надолго исчезает из музыкального обихода России. Именно при Павле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родился  гимн, которому суждено было на многие десятилетия стать полуофициальным символом российской государственности.      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Знаменитый духовный  гимн </a:t>
            </a:r>
            <a:r>
              <a:rPr lang="ru-RU" sz="2000" dirty="0" err="1" smtClean="0">
                <a:latin typeface="Book Antiqua" pitchFamily="18" charset="0"/>
              </a:rPr>
              <a:t>Д.С.Бортнянского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«Коль славен наш Господь в Сионе» </a:t>
            </a:r>
            <a:r>
              <a:rPr lang="ru-RU" sz="2000" dirty="0" smtClean="0">
                <a:latin typeface="Book Antiqua" pitchFamily="18" charset="0"/>
              </a:rPr>
              <a:t>исполнялся во время торжественных церемоний несветского характера: крестных ходов, церковных праздников и парадов. 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4212087"/>
            <a:ext cx="64087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Э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тот «русский духовный гимн», вместе с маршем Преображенского полка,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всегда был «на слуху», вызваниваясь колоколами Спасской башни Московского Кремля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в 12 и 18 часов звучал Преображенский марш, а в 15 и 21 час – «Коль славен наш Господь в Сионе». Так продолжалось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более 60 лет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– с 1856 по 1917 год.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9" name="Рисунок 7" descr="http://www.litra.ru/public/photo/writer/001695212330757676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356992"/>
            <a:ext cx="91309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9512" y="4869160"/>
            <a:ext cx="208823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Д.С.Бортнянский</a:t>
            </a:r>
            <a:r>
              <a:rPr lang="ru-RU" dirty="0" smtClean="0">
                <a:latin typeface="Book Antiqua" pitchFamily="18" charset="0"/>
              </a:rPr>
              <a:t> М.Н.Херасков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Авторы  «русского духовного гимна»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4" descr="2_276920138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420"/>
            <a:ext cx="1584176" cy="19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332656"/>
            <a:ext cx="63367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«Молитва русских»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Появление в Российской империи официального гимна связано с победой над Наполеоном в Отечественной войне 1812 года и прославлением императора Александра I. 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204864"/>
            <a:ext cx="16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Александр I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7" name="Picture 6" descr="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2708920"/>
            <a:ext cx="172827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4725144"/>
            <a:ext cx="1872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В.А.Жуковский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0" name="Picture 12" descr="hymn_boge_tsarya07_228-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157192"/>
            <a:ext cx="1800200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55776" y="2204864"/>
            <a:ext cx="61206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000" dirty="0">
                <a:latin typeface="Book Antiqua" pitchFamily="18" charset="0"/>
              </a:rPr>
              <a:t>В 1816 году Александр I повелел исполнять в России английский гимн как государственный. Автор - английский поэт и композитор Генри </a:t>
            </a:r>
            <a:r>
              <a:rPr lang="ru-RU" altLang="ru-RU" sz="2000" dirty="0" err="1">
                <a:latin typeface="Book Antiqua" pitchFamily="18" charset="0"/>
              </a:rPr>
              <a:t>Кэри</a:t>
            </a:r>
            <a:r>
              <a:rPr lang="ru-RU" altLang="ru-RU" sz="2000" dirty="0">
                <a:latin typeface="Book Antiqua" pitchFamily="18" charset="0"/>
              </a:rPr>
              <a:t>. Русский текст гимна составил Василий Андреевич Жуковский (В 1815 г. В.А. Жуковский написал стихотворение под названием </a:t>
            </a:r>
            <a:r>
              <a:rPr lang="ru-RU" altLang="ru-RU" sz="2000" dirty="0" smtClean="0">
                <a:latin typeface="Book Antiqua" pitchFamily="18" charset="0"/>
              </a:rPr>
              <a:t>«Молитва русских», </a:t>
            </a:r>
            <a:r>
              <a:rPr lang="ru-RU" altLang="ru-RU" sz="2000" dirty="0">
                <a:latin typeface="Book Antiqua" pitchFamily="18" charset="0"/>
              </a:rPr>
              <a:t>посвященное Александру I.). Его вариант начинается почти теми же, что и у </a:t>
            </a:r>
            <a:r>
              <a:rPr lang="ru-RU" altLang="ru-RU" sz="2000" dirty="0" err="1">
                <a:latin typeface="Book Antiqua" pitchFamily="18" charset="0"/>
              </a:rPr>
              <a:t>Кэри</a:t>
            </a:r>
            <a:r>
              <a:rPr lang="ru-RU" altLang="ru-RU" sz="2000" dirty="0">
                <a:latin typeface="Book Antiqua" pitchFamily="18" charset="0"/>
              </a:rPr>
              <a:t>, словами - </a:t>
            </a:r>
            <a:r>
              <a:rPr lang="ru-RU" altLang="ru-RU" sz="2000" dirty="0" smtClean="0">
                <a:latin typeface="Book Antiqua" pitchFamily="18" charset="0"/>
              </a:rPr>
              <a:t>«Боже</a:t>
            </a:r>
            <a:r>
              <a:rPr lang="ru-RU" altLang="ru-RU" sz="2000" dirty="0">
                <a:latin typeface="Book Antiqua" pitchFamily="18" charset="0"/>
              </a:rPr>
              <a:t>, Царя храни</a:t>
            </a:r>
            <a:r>
              <a:rPr lang="ru-RU" altLang="ru-RU" sz="2000" dirty="0" smtClean="0">
                <a:latin typeface="Book Antiqua" pitchFamily="18" charset="0"/>
              </a:rPr>
              <a:t>!» </a:t>
            </a:r>
          </a:p>
          <a:p>
            <a:pPr algn="just">
              <a:spcBef>
                <a:spcPct val="50000"/>
              </a:spcBef>
            </a:pPr>
            <a:r>
              <a:rPr lang="ru-RU" altLang="ru-RU" sz="2000" dirty="0" smtClean="0">
                <a:solidFill>
                  <a:srgbClr val="C00000"/>
                </a:solidFill>
                <a:latin typeface="Book Antiqua" pitchFamily="18" charset="0"/>
              </a:rPr>
              <a:t>С </a:t>
            </a:r>
            <a:r>
              <a:rPr lang="ru-RU" altLang="ru-RU" sz="2000" dirty="0">
                <a:solidFill>
                  <a:srgbClr val="C00000"/>
                </a:solidFill>
                <a:latin typeface="Book Antiqua" pitchFamily="18" charset="0"/>
              </a:rPr>
              <a:t>текстом Жуковского </a:t>
            </a:r>
            <a:r>
              <a:rPr lang="ru-RU" altLang="ru-RU" sz="2000" dirty="0" smtClean="0">
                <a:solidFill>
                  <a:srgbClr val="C00000"/>
                </a:solidFill>
                <a:latin typeface="Book Antiqua" pitchFamily="18" charset="0"/>
              </a:rPr>
              <a:t>«Молитва русских» </a:t>
            </a:r>
            <a:r>
              <a:rPr lang="ru-RU" altLang="ru-RU" sz="2000" dirty="0">
                <a:solidFill>
                  <a:srgbClr val="C00000"/>
                </a:solidFill>
                <a:latin typeface="Book Antiqua" pitchFamily="18" charset="0"/>
              </a:rPr>
              <a:t>английский гимн был музыкально-поэтическим государственным символом Российской Империи с 1816 по 1833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492896"/>
            <a:ext cx="1692696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Николай </a:t>
            </a:r>
            <a:r>
              <a:rPr lang="en-US" b="1" dirty="0" smtClean="0">
                <a:latin typeface="Book Antiqua" pitchFamily="18" charset="0"/>
              </a:rPr>
              <a:t>I</a:t>
            </a:r>
            <a:endParaRPr lang="ru-RU" b="1" dirty="0" smtClean="0">
              <a:latin typeface="Book Antiqua" pitchFamily="18" charset="0"/>
            </a:endParaRPr>
          </a:p>
          <a:p>
            <a:pPr algn="ctr"/>
            <a:r>
              <a:rPr lang="ru-RU" sz="1400" b="1" dirty="0" smtClean="0">
                <a:latin typeface="Book Antiqua" pitchFamily="18" charset="0"/>
              </a:rPr>
              <a:t>«Скучно слушать музыку английскую, столько лет употребляемую»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555776" y="260648"/>
            <a:ext cx="62646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Историю создания официального гимна Российской империи объясняют прихотью императора Николая I, который был крайне заинтересован в создании российской государственной атрибутики, укреплении её и придании веса монархическим символам.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22807"/>
            <a:ext cx="1728192" cy="2227052"/>
          </a:xfrm>
          <a:prstGeom prst="rect">
            <a:avLst/>
          </a:prstGeom>
        </p:spPr>
      </p:pic>
      <p:pic>
        <p:nvPicPr>
          <p:cNvPr id="10" name="Picture 4" descr="lvo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3528" y="4077072"/>
            <a:ext cx="1743011" cy="2160240"/>
          </a:xfrm>
          <a:prstGeom prst="rect">
            <a:avLst/>
          </a:prstGeom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483768" y="2132856"/>
            <a:ext cx="63367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 инициативе императора Николая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в 1833 г. близкий и преданный ему человек - композитор  Алексей Фёдорович Львов сочинил мелодию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официального гимна Российской империи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. В.А. Жуковский предоставил практически уже имеющиеся слова, «подогнав» их под мелодию. Так появился шедевр Жуковского – Львова. Благодаря исключительно возвышенной, хоральной мелодии гимн звучал весьма торжественно и мощно, хотя текст его состоял всего из шести строчек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:  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Боже, Царя храни!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Сильный, державный,</a:t>
            </a:r>
            <a:b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       Царствуй на славу,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На славу нам!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           </a:t>
            </a:r>
            <a:endParaRPr lang="ru-RU" sz="20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6309320"/>
            <a:ext cx="16926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А.Ф.Львов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1280</Words>
  <Application>Microsoft Office PowerPoint</Application>
  <PresentationFormat>Экран (4:3)</PresentationFormat>
  <Paragraphs>159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2018-12-05T19:31:37Z</dcterms:created>
  <dcterms:modified xsi:type="dcterms:W3CDTF">2019-01-17T16:02:01Z</dcterms:modified>
</cp:coreProperties>
</file>